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A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4"/>
    <p:restoredTop sz="76637"/>
  </p:normalViewPr>
  <p:slideViewPr>
    <p:cSldViewPr snapToGrid="0" snapToObjects="1">
      <p:cViewPr varScale="1">
        <p:scale>
          <a:sx n="87" d="100"/>
          <a:sy n="87" d="100"/>
        </p:scale>
        <p:origin x="3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685AB-6780-5349-BF93-7ABD785F2216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FAC5C6-C5C1-DC4D-843A-5CD53CA221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884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everyone. </a:t>
            </a:r>
          </a:p>
          <a:p>
            <a:r>
              <a:rPr lang="en-US" dirty="0"/>
              <a:t>My name is Margot Wagner, and I am a third year PhD student being co-advised by Terry </a:t>
            </a:r>
            <a:r>
              <a:rPr lang="en-US" dirty="0" err="1"/>
              <a:t>Sejnovski</a:t>
            </a:r>
            <a:r>
              <a:rPr lang="en-US" dirty="0"/>
              <a:t> here at Salk in the Computational Neurobiology Lab and Gert </a:t>
            </a:r>
            <a:r>
              <a:rPr lang="en-US" dirty="0" err="1"/>
              <a:t>Cauwenberghs</a:t>
            </a:r>
            <a:r>
              <a:rPr lang="en-US" dirty="0"/>
              <a:t> at UCSD in Bioengineering</a:t>
            </a:r>
          </a:p>
          <a:p>
            <a:endParaRPr lang="en-US" dirty="0"/>
          </a:p>
          <a:p>
            <a:r>
              <a:rPr lang="en-US" dirty="0"/>
              <a:t>Today I am going to talk to you about Biophysically-Based Abstractions of Synaptic Transmission for Use in Neuromorphic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AC5C6-C5C1-DC4D-843A-5CD53CA221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809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Neuromorphic hardware looks to implement neural networks in chips, so it is biologically-inspired by </a:t>
            </a:r>
            <a:r>
              <a:rPr lang="en-US" dirty="0" err="1"/>
              <a:t>desin</a:t>
            </a:r>
            <a:endParaRPr lang="en-US" dirty="0"/>
          </a:p>
          <a:p>
            <a:endParaRPr lang="en-US" dirty="0"/>
          </a:p>
          <a:p>
            <a:r>
              <a:rPr lang="en-US" dirty="0"/>
              <a:t>But there is a tradeoff between biological realism and computational complexity where systems are built with simpler integrate and fire type models for example to allow for scalability</a:t>
            </a:r>
          </a:p>
          <a:p>
            <a:endParaRPr lang="en-US" dirty="0"/>
          </a:p>
          <a:p>
            <a:r>
              <a:rPr lang="en-US" dirty="0"/>
              <a:t>Of particular importance in these models is the synapse which forms connections between neurons and is the basis of learning and memory in both biological neural networks and these artificial networks</a:t>
            </a:r>
          </a:p>
          <a:p>
            <a:endParaRPr lang="en-US" dirty="0"/>
          </a:p>
          <a:p>
            <a:r>
              <a:rPr lang="en-US" dirty="0"/>
              <a:t>With current models in neuromorphic systems, we are losing out on a lot of the complexity and higher order dynamics of synapses, which begs the question, what are we losing by making these assumptions?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AC5C6-C5C1-DC4D-843A-5CD53CA221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50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goal is to take biophysically realistic models validated experimentally and abstract them into biological yet computationally efficient models that are readily scalable for implementation into these neuromorphic 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AC5C6-C5C1-DC4D-843A-5CD53CA221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6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did this by first building a complete biological model using </a:t>
            </a:r>
            <a:r>
              <a:rPr lang="en-US" dirty="0" err="1"/>
              <a:t>Mcell’s</a:t>
            </a:r>
            <a:r>
              <a:rPr lang="en-US" dirty="0"/>
              <a:t> realistic 3D geometric stochastic reaction-diffusion framework.</a:t>
            </a:r>
          </a:p>
          <a:p>
            <a:endParaRPr lang="en-US" dirty="0"/>
          </a:p>
          <a:p>
            <a:r>
              <a:rPr lang="en-US" dirty="0"/>
              <a:t>This model included all the necessary components for presynaptic transmission from the stimulus input to the calcium influx </a:t>
            </a:r>
            <a:r>
              <a:rPr lang="en-US" dirty="0" err="1"/>
              <a:t>presynaptically</a:t>
            </a:r>
            <a:r>
              <a:rPr lang="en-US" dirty="0"/>
              <a:t> and eventual neurotransmitter release</a:t>
            </a:r>
          </a:p>
          <a:p>
            <a:endParaRPr lang="en-US" dirty="0"/>
          </a:p>
          <a:p>
            <a:r>
              <a:rPr lang="en-US" dirty="0"/>
              <a:t>Equivalently we modelled these kinetics as Markov chains where the molecules exist in a state at any given time and the next state can be predicted from the current state using random sampling of the transition probabilities.</a:t>
            </a:r>
          </a:p>
          <a:p>
            <a:endParaRPr lang="en-US" dirty="0"/>
          </a:p>
          <a:p>
            <a:r>
              <a:rPr lang="en-US" dirty="0"/>
              <a:t>We can make this even more efficient by implementing it with multinomial sampling to look at the number of molecules or channels in each state at a certain time rather than individually tracking each molecule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AC5C6-C5C1-DC4D-843A-5CD53CA221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41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find that this </a:t>
            </a:r>
            <a:r>
              <a:rPr lang="en-US" dirty="0" err="1"/>
              <a:t>multinmial</a:t>
            </a:r>
            <a:r>
              <a:rPr lang="en-US" dirty="0"/>
              <a:t> </a:t>
            </a:r>
            <a:r>
              <a:rPr lang="en-US" dirty="0" err="1"/>
              <a:t>markov</a:t>
            </a:r>
            <a:r>
              <a:rPr lang="en-US" dirty="0"/>
              <a:t> abstraction does a really good job of replicating the </a:t>
            </a:r>
            <a:r>
              <a:rPr lang="en-US" dirty="0" err="1"/>
              <a:t>Mcell</a:t>
            </a:r>
            <a:r>
              <a:rPr lang="en-US" dirty="0"/>
              <a:t> simulations. </a:t>
            </a:r>
          </a:p>
          <a:p>
            <a:endParaRPr lang="en-US" dirty="0"/>
          </a:p>
          <a:p>
            <a:r>
              <a:rPr lang="en-US" dirty="0"/>
              <a:t>Here we show some example transient looking at the number of open voltage-dependent calcium channels as well as the calcium influx per channel over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AC5C6-C5C1-DC4D-843A-5CD53CA221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426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see an incredible increase in efficiency for runtime and number of operations between the MCell method, a classical </a:t>
            </a:r>
            <a:r>
              <a:rPr lang="en-US" dirty="0" err="1"/>
              <a:t>markov</a:t>
            </a:r>
            <a:r>
              <a:rPr lang="en-US" dirty="0"/>
              <a:t> implementation, and our optimized multinomial </a:t>
            </a:r>
            <a:r>
              <a:rPr lang="en-US" dirty="0" err="1"/>
              <a:t>markov</a:t>
            </a:r>
            <a:r>
              <a:rPr lang="en-US" dirty="0"/>
              <a:t> model</a:t>
            </a:r>
          </a:p>
          <a:p>
            <a:endParaRPr lang="en-US" dirty="0"/>
          </a:p>
          <a:p>
            <a:r>
              <a:rPr lang="en-US" dirty="0"/>
              <a:t>This makes us hopeful for the future to be able to implement these biological models at large scale in neuromorphic systems.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AC5C6-C5C1-DC4D-843A-5CD53CA221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42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 everyone</a:t>
            </a:r>
          </a:p>
          <a:p>
            <a:endParaRPr lang="en-US" dirty="0"/>
          </a:p>
          <a:p>
            <a:r>
              <a:rPr lang="en-US" dirty="0"/>
              <a:t>We have a paper preprint up on </a:t>
            </a:r>
            <a:r>
              <a:rPr lang="en-US" dirty="0" err="1"/>
              <a:t>bioarchive</a:t>
            </a:r>
            <a:r>
              <a:rPr lang="en-US" dirty="0"/>
              <a:t> with the same title if you’d like to read more, I highly recommend you look for that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FAC5C6-C5C1-DC4D-843A-5CD53CA221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7478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10/28/20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656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773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07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158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8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00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7322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57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811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10/28/20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18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0849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629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5" r:id="rId6"/>
    <p:sldLayoutId id="2147483680" r:id="rId7"/>
    <p:sldLayoutId id="2147483681" r:id="rId8"/>
    <p:sldLayoutId id="2147483682" r:id="rId9"/>
    <p:sldLayoutId id="2147483684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2D6FBB9D-1CAA-4D05-AB33-BABDFE17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4727B71-B4B6-4823-80A1-68C40B475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9A6DB05-9FB5-4B07-8675-74C23D4FD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Salk Institute voted California's most beautiful building">
            <a:extLst>
              <a:ext uri="{FF2B5EF4-FFF2-40B4-BE49-F238E27FC236}">
                <a16:creationId xmlns:a16="http://schemas.microsoft.com/office/drawing/2014/main" id="{A14E0AFA-749D-EC48-B2C2-63E4050D0E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E61D4E-2336-B04B-9A50-D291A14BF8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500" b="1" dirty="0"/>
              <a:t>Towards Biophysically-Based Neuromorphic Computing at Scale:</a:t>
            </a:r>
            <a:br>
              <a:rPr lang="en-US" sz="3500" b="1" dirty="0"/>
            </a:br>
            <a:r>
              <a:rPr lang="en-US" sz="3500" b="1" dirty="0"/>
              <a:t>Markov Abstractions of Electrochemical Reaction-Diffusion in Synaptic Transmission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9CCE5C-A834-434F-80F8-604CAF2D44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3502152"/>
            <a:ext cx="10506456" cy="267004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br>
              <a:rPr lang="en-US" sz="2000" dirty="0"/>
            </a:br>
            <a:r>
              <a:rPr lang="en-US" sz="2000" dirty="0"/>
              <a:t>Margot Wagner</a:t>
            </a:r>
            <a:br>
              <a:rPr lang="en-US" sz="2000" dirty="0"/>
            </a:br>
            <a:r>
              <a:rPr lang="en-US" sz="2000" dirty="0"/>
              <a:t>University of California, San Diego; Salk Institute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04195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572D33-8D2A-9B49-9BC6-604E7C550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Background</a:t>
            </a: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9E02D-D455-DC49-9DB9-75A00BDA7A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4212530"/>
          </a:xfrm>
        </p:spPr>
        <p:txBody>
          <a:bodyPr>
            <a:norm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sz="1800" b="1" dirty="0">
                <a:latin typeface="IBM Plex Sans" charset="0"/>
                <a:ea typeface="IBM Plex Sans" charset="0"/>
                <a:cs typeface="IBM Plex Sans" charset="0"/>
              </a:rPr>
              <a:t>Neuromorphic</a:t>
            </a:r>
            <a:r>
              <a:rPr lang="en-US" sz="1800" dirty="0">
                <a:latin typeface="IBM Plex Sans" charset="0"/>
                <a:ea typeface="IBM Plex Sans" charset="0"/>
                <a:cs typeface="IBM Plex Sans" charset="0"/>
              </a:rPr>
              <a:t>: biologically inspired hardware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1800" dirty="0">
                <a:latin typeface="IBM Plex Sans" charset="0"/>
                <a:ea typeface="IBM Plex Sans" charset="0"/>
                <a:cs typeface="IBM Plex Sans" charset="0"/>
              </a:rPr>
              <a:t>- The </a:t>
            </a:r>
            <a:r>
              <a:rPr lang="en-US" sz="1800" b="1" dirty="0">
                <a:latin typeface="IBM Plex Sans" charset="0"/>
                <a:ea typeface="IBM Plex Sans" charset="0"/>
                <a:cs typeface="IBM Plex Sans" charset="0"/>
              </a:rPr>
              <a:t>tradeoff</a:t>
            </a:r>
            <a:r>
              <a:rPr lang="en-US" sz="1800" dirty="0">
                <a:latin typeface="IBM Plex Sans" charset="0"/>
                <a:ea typeface="IBM Plex Sans" charset="0"/>
                <a:cs typeface="IBM Plex Sans" charset="0"/>
              </a:rPr>
              <a:t>: biological realism vs computational complexity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1800" dirty="0">
                <a:latin typeface="IBM Plex Sans" charset="0"/>
                <a:ea typeface="IBM Plex Sans" charset="0"/>
                <a:cs typeface="IBM Plex Sans" charset="0"/>
              </a:rPr>
              <a:t>- The </a:t>
            </a:r>
            <a:r>
              <a:rPr lang="en-US" sz="1800" b="1" dirty="0">
                <a:latin typeface="IBM Plex Sans" charset="0"/>
                <a:ea typeface="IBM Plex Sans" charset="0"/>
                <a:cs typeface="IBM Plex Sans" charset="0"/>
              </a:rPr>
              <a:t>synapse</a:t>
            </a:r>
            <a:r>
              <a:rPr lang="en-US" sz="1800" dirty="0">
                <a:latin typeface="IBM Plex Sans" charset="0"/>
                <a:ea typeface="IBM Plex Sans" charset="0"/>
                <a:cs typeface="IBM Plex Sans" charset="0"/>
              </a:rPr>
              <a:t> forms connections which are the basis of learning and memory in both biological and artificial neural networks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sz="1800" dirty="0">
                <a:latin typeface="IBM Plex Sans" charset="0"/>
                <a:ea typeface="IBM Plex Sans" charset="0"/>
                <a:cs typeface="IBM Plex Sans" charset="0"/>
              </a:rPr>
              <a:t>- What are we missing out on by simplifying the synapse?</a:t>
            </a:r>
          </a:p>
          <a:p>
            <a:endParaRPr lang="en-US" sz="1800" dirty="0"/>
          </a:p>
        </p:txBody>
      </p:sp>
      <p:pic>
        <p:nvPicPr>
          <p:cNvPr id="4" name="Picture 2" descr="Neuromorphic Hardware: Trying to Put Brain Into Chips | by Shikhar Gupta |  Towards Data Science">
            <a:extLst>
              <a:ext uri="{FF2B5EF4-FFF2-40B4-BE49-F238E27FC236}">
                <a16:creationId xmlns:a16="http://schemas.microsoft.com/office/drawing/2014/main" id="{09E3CAC8-7B10-D243-9803-F719DA7030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9814" y="1673058"/>
            <a:ext cx="4097657" cy="341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88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03713-2E37-B244-AD0C-EBADA84EE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</a:t>
            </a:r>
          </a:p>
        </p:txBody>
      </p:sp>
      <p:pic>
        <p:nvPicPr>
          <p:cNvPr id="13" name="Graphic 12" descr="Brain">
            <a:extLst>
              <a:ext uri="{FF2B5EF4-FFF2-40B4-BE49-F238E27FC236}">
                <a16:creationId xmlns:a16="http://schemas.microsoft.com/office/drawing/2014/main" id="{D142598B-397D-7440-AAA6-FF89917443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78633" y="2462020"/>
            <a:ext cx="1230209" cy="123020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39FBBBF-95F5-4D4C-9267-90CF9C96E8A2}"/>
              </a:ext>
            </a:extLst>
          </p:cNvPr>
          <p:cNvSpPr/>
          <p:nvPr/>
        </p:nvSpPr>
        <p:spPr bwMode="auto">
          <a:xfrm>
            <a:off x="1674250" y="2325857"/>
            <a:ext cx="1438977" cy="1435872"/>
          </a:xfrm>
          <a:prstGeom prst="ellipse">
            <a:avLst/>
          </a:prstGeom>
          <a:noFill/>
          <a:ln w="571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pic>
        <p:nvPicPr>
          <p:cNvPr id="15" name="Graphic 14" descr="Processor">
            <a:extLst>
              <a:ext uri="{FF2B5EF4-FFF2-40B4-BE49-F238E27FC236}">
                <a16:creationId xmlns:a16="http://schemas.microsoft.com/office/drawing/2014/main" id="{F3571B2E-5BC4-3C45-9630-A180591194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39580" y="2503018"/>
            <a:ext cx="1108596" cy="1108596"/>
          </a:xfrm>
          <a:prstGeom prst="rect">
            <a:avLst/>
          </a:prstGeom>
        </p:spPr>
      </p:pic>
      <p:pic>
        <p:nvPicPr>
          <p:cNvPr id="16" name="Graphic 15" descr="Monitor">
            <a:extLst>
              <a:ext uri="{FF2B5EF4-FFF2-40B4-BE49-F238E27FC236}">
                <a16:creationId xmlns:a16="http://schemas.microsoft.com/office/drawing/2014/main" id="{1CCC4DD0-4F49-5648-9A1D-31879F6EBF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08281" y="2503018"/>
            <a:ext cx="1175781" cy="1175781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DCAF403-8682-D446-B8B2-D012E1739F04}"/>
              </a:ext>
            </a:extLst>
          </p:cNvPr>
          <p:cNvSpPr/>
          <p:nvPr/>
        </p:nvSpPr>
        <p:spPr bwMode="auto">
          <a:xfrm>
            <a:off x="5376511" y="2325857"/>
            <a:ext cx="1438977" cy="1435872"/>
          </a:xfrm>
          <a:prstGeom prst="ellipse">
            <a:avLst/>
          </a:prstGeom>
          <a:noFill/>
          <a:ln w="571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3E99754-BE6C-1C49-9A31-BB5BA4618A4B}"/>
              </a:ext>
            </a:extLst>
          </p:cNvPr>
          <p:cNvSpPr/>
          <p:nvPr/>
        </p:nvSpPr>
        <p:spPr bwMode="auto">
          <a:xfrm>
            <a:off x="8974390" y="2325857"/>
            <a:ext cx="1438977" cy="1435872"/>
          </a:xfrm>
          <a:prstGeom prst="ellipse">
            <a:avLst/>
          </a:prstGeom>
          <a:noFill/>
          <a:ln w="5715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IBM Plex Sans" panose="020B050305020300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38D111-2260-DA4F-8F18-6826AB61CEB7}"/>
              </a:ext>
            </a:extLst>
          </p:cNvPr>
          <p:cNvSpPr txBox="1"/>
          <p:nvPr/>
        </p:nvSpPr>
        <p:spPr>
          <a:xfrm>
            <a:off x="1342141" y="3950451"/>
            <a:ext cx="2725393" cy="224676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/>
                </a:solidFill>
                <a:latin typeface="Avenir Medium" panose="02000503020000020003" pitchFamily="2" charset="0"/>
                <a:ea typeface="IBM Plex Sans" charset="0"/>
                <a:cs typeface="IBM Plex Sans" charset="0"/>
              </a:rPr>
              <a:t>Implement a detailed </a:t>
            </a:r>
            <a:r>
              <a:rPr lang="en-US" sz="2000" b="1" dirty="0">
                <a:solidFill>
                  <a:schemeClr val="tx1"/>
                </a:solidFill>
                <a:latin typeface="Avenir Medium" panose="02000503020000020003" pitchFamily="2" charset="0"/>
                <a:ea typeface="IBM Plex Sans" charset="0"/>
                <a:cs typeface="IBM Plex Sans" charset="0"/>
              </a:rPr>
              <a:t>biophysically realistic model </a:t>
            </a:r>
            <a:r>
              <a:rPr lang="en-US" sz="2000" dirty="0">
                <a:solidFill>
                  <a:schemeClr val="tx1"/>
                </a:solidFill>
                <a:latin typeface="Avenir Medium" panose="02000503020000020003" pitchFamily="2" charset="0"/>
                <a:ea typeface="IBM Plex Sans" charset="0"/>
                <a:cs typeface="IBM Plex Sans" charset="0"/>
              </a:rPr>
              <a:t>of synaptic behavior in the brain using reaction-diffusion in a spatially realistic 3D geometry. </a:t>
            </a:r>
            <a:endParaRPr lang="en-US" sz="2000" dirty="0">
              <a:latin typeface="Avenir Medium" panose="02000503020000020003" pitchFamily="2" charset="0"/>
              <a:ea typeface="IBM Plex Sans" charset="0"/>
              <a:cs typeface="IBM Plex San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6E973A-F430-A143-824A-58797B361DBC}"/>
              </a:ext>
            </a:extLst>
          </p:cNvPr>
          <p:cNvSpPr txBox="1"/>
          <p:nvPr/>
        </p:nvSpPr>
        <p:spPr>
          <a:xfrm>
            <a:off x="4836935" y="3950451"/>
            <a:ext cx="2725393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venir Medium" panose="02000503020000020003" pitchFamily="2" charset="0"/>
                <a:ea typeface="IBM Plex Sans" charset="0"/>
                <a:cs typeface="IBM Plex Sans" charset="0"/>
              </a:rPr>
              <a:t>Abstract</a:t>
            </a:r>
            <a:r>
              <a:rPr lang="en-US" dirty="0">
                <a:solidFill>
                  <a:schemeClr val="tx1"/>
                </a:solidFill>
                <a:latin typeface="Avenir Medium" panose="02000503020000020003" pitchFamily="2" charset="0"/>
                <a:ea typeface="IBM Plex Sans" charset="0"/>
                <a:cs typeface="IBM Plex Sans" charset="0"/>
              </a:rPr>
              <a:t> simulation details to create a </a:t>
            </a:r>
            <a:r>
              <a:rPr lang="en-US" b="1" dirty="0">
                <a:solidFill>
                  <a:schemeClr val="tx1"/>
                </a:solidFill>
                <a:latin typeface="Avenir Medium" panose="02000503020000020003" pitchFamily="2" charset="0"/>
                <a:ea typeface="IBM Plex Sans" charset="0"/>
                <a:cs typeface="IBM Plex Sans" charset="0"/>
              </a:rPr>
              <a:t>computationally efficient </a:t>
            </a:r>
            <a:r>
              <a:rPr lang="en-US" dirty="0">
                <a:solidFill>
                  <a:schemeClr val="tx1"/>
                </a:solidFill>
                <a:latin typeface="Avenir Medium" panose="02000503020000020003" pitchFamily="2" charset="0"/>
                <a:ea typeface="IBM Plex Sans" charset="0"/>
                <a:cs typeface="IBM Plex Sans" charset="0"/>
              </a:rPr>
              <a:t>software model for scalability while maintaining a biophysically tunable model.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B7E732-EFD7-8540-B1F7-8EE6C3A3A1DE}"/>
              </a:ext>
            </a:extLst>
          </p:cNvPr>
          <p:cNvSpPr txBox="1"/>
          <p:nvPr/>
        </p:nvSpPr>
        <p:spPr>
          <a:xfrm>
            <a:off x="7687421" y="3950451"/>
            <a:ext cx="2904318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/>
                </a:solidFill>
                <a:latin typeface="Avenir Medium" panose="02000503020000020003" pitchFamily="2" charset="0"/>
                <a:ea typeface="IBM Plex Sans" charset="0"/>
                <a:cs typeface="IBM Plex Sans" charset="0"/>
              </a:rPr>
              <a:t>Implement biophysically tunable model into a </a:t>
            </a:r>
            <a:r>
              <a:rPr lang="en-US" sz="2000" b="1" dirty="0">
                <a:solidFill>
                  <a:schemeClr val="tx1"/>
                </a:solidFill>
                <a:latin typeface="Avenir Medium" panose="02000503020000020003" pitchFamily="2" charset="0"/>
                <a:ea typeface="IBM Plex Sans" charset="0"/>
                <a:cs typeface="IBM Plex Sans" charset="0"/>
              </a:rPr>
              <a:t>neuromorphic hardware </a:t>
            </a:r>
            <a:r>
              <a:rPr lang="en-US" sz="2000" dirty="0">
                <a:solidFill>
                  <a:schemeClr val="tx1"/>
                </a:solidFill>
                <a:latin typeface="Avenir Medium" panose="02000503020000020003" pitchFamily="2" charset="0"/>
                <a:ea typeface="IBM Plex Sans" charset="0"/>
                <a:cs typeface="IBM Plex Sans" charset="0"/>
              </a:rPr>
              <a:t>system.</a:t>
            </a:r>
          </a:p>
        </p:txBody>
      </p:sp>
    </p:spTree>
    <p:extLst>
      <p:ext uri="{BB962C8B-B14F-4D97-AF65-F5344CB8AC3E}">
        <p14:creationId xmlns:p14="http://schemas.microsoft.com/office/powerpoint/2010/main" val="32574131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953BE-BBEE-3A49-90D7-A2D5FAA39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E91579-6045-6147-B952-AEFBBCACC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8443" y="2361575"/>
            <a:ext cx="3112152" cy="3694176"/>
          </a:xfrm>
        </p:spPr>
        <p:txBody>
          <a:bodyPr>
            <a:normAutofit/>
          </a:bodyPr>
          <a:lstStyle/>
          <a:p>
            <a:r>
              <a:rPr lang="en-US" sz="1800" dirty="0">
                <a:latin typeface="Avenir Medium" panose="02000503020000020003" pitchFamily="2" charset="0"/>
              </a:rPr>
              <a:t>Voltage-dependent calcium channels in response to stimulus, calcium influx, and calcium buffer binding to predict neurotransmitter release.</a:t>
            </a:r>
          </a:p>
          <a:p>
            <a:r>
              <a:rPr lang="en-US" sz="1800" dirty="0">
                <a:latin typeface="Avenir Medium" panose="02000503020000020003" pitchFamily="2" charset="0"/>
              </a:rPr>
              <a:t>Efficient multinomial Markov Chain Monte Carlo implementation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67A7AEEF-8BA5-7A4A-9162-C56075158D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59953"/>
          <a:stretch/>
        </p:blipFill>
        <p:spPr>
          <a:xfrm>
            <a:off x="626597" y="2245126"/>
            <a:ext cx="3531846" cy="39270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D669D1-2573-F641-9C93-EF1DD503CC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52010" y="2245126"/>
            <a:ext cx="4304225" cy="9658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09851B-0C00-4746-8A9D-96C7335171A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40067" y="3847564"/>
            <a:ext cx="4304225" cy="237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023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F6D708-8F3D-8F4B-B81C-B7018D3B0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Results</a:t>
            </a:r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F4DDDA-E3B9-DB4E-9598-D4D672DB9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4855" y="2179990"/>
            <a:ext cx="5169102" cy="40965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BB9B14-659C-B44D-AF95-0898CDAED3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8045" y="2186679"/>
            <a:ext cx="5120642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40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064CB-9D57-8648-8BD8-FF82954E0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EC772-B843-CB46-A70A-3CBA1A84B8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EC5419B2-2CA6-1645-8773-A28FC830D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3623056"/>
              </p:ext>
            </p:extLst>
          </p:nvPr>
        </p:nvGraphicFramePr>
        <p:xfrm>
          <a:off x="607981" y="2319916"/>
          <a:ext cx="5488019" cy="2929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8931">
                  <a:extLst>
                    <a:ext uri="{9D8B030D-6E8A-4147-A177-3AD203B41FA5}">
                      <a16:colId xmlns:a16="http://schemas.microsoft.com/office/drawing/2014/main" val="866625547"/>
                    </a:ext>
                  </a:extLst>
                </a:gridCol>
                <a:gridCol w="1844544">
                  <a:extLst>
                    <a:ext uri="{9D8B030D-6E8A-4147-A177-3AD203B41FA5}">
                      <a16:colId xmlns:a16="http://schemas.microsoft.com/office/drawing/2014/main" val="1547468740"/>
                    </a:ext>
                  </a:extLst>
                </a:gridCol>
                <a:gridCol w="1844544">
                  <a:extLst>
                    <a:ext uri="{9D8B030D-6E8A-4147-A177-3AD203B41FA5}">
                      <a16:colId xmlns:a16="http://schemas.microsoft.com/office/drawing/2014/main" val="1674889779"/>
                    </a:ext>
                  </a:extLst>
                </a:gridCol>
              </a:tblGrid>
              <a:tr h="699782"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Avenir Next" panose="020B0503020202020204" pitchFamily="34" charset="0"/>
                        </a:rPr>
                        <a:t>VDCC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i="0" dirty="0">
                          <a:latin typeface="Avenir Next" panose="020B0503020202020204" pitchFamily="34" charset="0"/>
                        </a:rPr>
                        <a:t>Runtime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i="0" dirty="0">
                          <a:latin typeface="Avenir Next" panose="020B0503020202020204" pitchFamily="34" charset="0"/>
                        </a:rPr>
                        <a:t>Floating Point Operations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573488"/>
                  </a:ext>
                </a:extLst>
              </a:tr>
              <a:tr h="4557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Medium" panose="02000503020000020003" pitchFamily="2" charset="0"/>
                        </a:rPr>
                        <a:t>MCell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Medium" panose="02000503020000020003" pitchFamily="2" charset="0"/>
                        </a:rPr>
                        <a:t>139.20 ± 7.0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Medium" panose="02000503020000020003" pitchFamily="2" charset="0"/>
                        </a:rPr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902022"/>
                  </a:ext>
                </a:extLst>
              </a:tr>
              <a:tr h="448051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Medium" panose="02000503020000020003" pitchFamily="2" charset="0"/>
                        </a:rPr>
                        <a:t>Standard Markov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Medium" panose="02000503020000020003" pitchFamily="2" charset="0"/>
                        </a:rPr>
                        <a:t>109.16 ± 0.93 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 Medium" panose="020B0503020202020204" pitchFamily="34" charset="0"/>
                        </a:rPr>
                        <a:t>7.01 (± .02)E+07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922009"/>
                  </a:ext>
                </a:extLst>
              </a:tr>
              <a:tr h="448051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Medium" panose="02000503020000020003" pitchFamily="2" charset="0"/>
                        </a:rPr>
                        <a:t>Multinomial Markov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Medium" panose="02000503020000020003" pitchFamily="2" charset="0"/>
                        </a:rPr>
                        <a:t>9.40 ± 0.08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Medium" panose="020B0503020202020204" pitchFamily="34" charset="0"/>
                        </a:rPr>
                        <a:t>1.26(± .01)E+07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828739"/>
                  </a:ext>
                </a:extLst>
              </a:tr>
              <a:tr h="493635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venir Medium" panose="02000503020000020003" pitchFamily="2" charset="0"/>
                        </a:rPr>
                        <a:t>ODE (Euler)*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1" dirty="0">
                          <a:latin typeface="Avenir Medium" panose="02000503020000020003" pitchFamily="2" charset="0"/>
                        </a:rPr>
                        <a:t>10.05 ± 0.13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Avenir Next Medium" panose="020B0503020202020204" pitchFamily="34" charset="0"/>
                        </a:rPr>
                        <a:t>7.73E+06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42409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F85438E-9DDD-C049-8372-E17FDC95E1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684305"/>
              </p:ext>
            </p:extLst>
          </p:nvPr>
        </p:nvGraphicFramePr>
        <p:xfrm>
          <a:off x="6303264" y="2319916"/>
          <a:ext cx="5488020" cy="29293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9340">
                  <a:extLst>
                    <a:ext uri="{9D8B030D-6E8A-4147-A177-3AD203B41FA5}">
                      <a16:colId xmlns:a16="http://schemas.microsoft.com/office/drawing/2014/main" val="866625547"/>
                    </a:ext>
                  </a:extLst>
                </a:gridCol>
                <a:gridCol w="1829340">
                  <a:extLst>
                    <a:ext uri="{9D8B030D-6E8A-4147-A177-3AD203B41FA5}">
                      <a16:colId xmlns:a16="http://schemas.microsoft.com/office/drawing/2014/main" val="1547468740"/>
                    </a:ext>
                  </a:extLst>
                </a:gridCol>
                <a:gridCol w="1829340">
                  <a:extLst>
                    <a:ext uri="{9D8B030D-6E8A-4147-A177-3AD203B41FA5}">
                      <a16:colId xmlns:a16="http://schemas.microsoft.com/office/drawing/2014/main" val="1674889779"/>
                    </a:ext>
                  </a:extLst>
                </a:gridCol>
              </a:tblGrid>
              <a:tr h="699782">
                <a:tc>
                  <a:txBody>
                    <a:bodyPr/>
                    <a:lstStyle/>
                    <a:p>
                      <a:r>
                        <a:rPr lang="en-US" sz="2400" b="1" i="0" dirty="0">
                          <a:solidFill>
                            <a:schemeClr val="bg1"/>
                          </a:solidFill>
                          <a:latin typeface="Avenir Next" panose="020B0503020202020204" pitchFamily="34" charset="0"/>
                        </a:rPr>
                        <a:t>Calbindin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i="0" dirty="0">
                          <a:latin typeface="Avenir Next" panose="020B0503020202020204" pitchFamily="34" charset="0"/>
                        </a:rPr>
                        <a:t>Runtime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b="1" i="0" dirty="0">
                          <a:latin typeface="Avenir Next" panose="020B0503020202020204" pitchFamily="34" charset="0"/>
                        </a:rPr>
                        <a:t>Floating Point Operations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573488"/>
                  </a:ext>
                </a:extLst>
              </a:tr>
              <a:tr h="455740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Next Medium" panose="020B0503020202020204" pitchFamily="34" charset="0"/>
                        </a:rPr>
                        <a:t>MCell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 Medium" panose="020B0503020202020204" pitchFamily="34" charset="0"/>
                        </a:rPr>
                        <a:t>29.34 ± 0.39s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 Medium" panose="020B0503020202020204" pitchFamily="34" charset="0"/>
                        </a:rPr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1902022"/>
                  </a:ext>
                </a:extLst>
              </a:tr>
              <a:tr h="448051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Next Medium" panose="020B0503020202020204" pitchFamily="34" charset="0"/>
                        </a:rPr>
                        <a:t>Standard Markov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Medium" panose="020B0503020202020204" pitchFamily="34" charset="0"/>
                        </a:rPr>
                        <a:t>4.10E+4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 Medium" panose="020B0503020202020204" pitchFamily="34" charset="0"/>
                        </a:rPr>
                        <a:t>4.612 (± .002) E+07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922009"/>
                  </a:ext>
                </a:extLst>
              </a:tr>
              <a:tr h="448051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Avenir Next Medium" panose="020B0503020202020204" pitchFamily="34" charset="0"/>
                        </a:rPr>
                        <a:t>Multinomial Markov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0" dirty="0">
                          <a:latin typeface="Avenir Next Medium" panose="020B0503020202020204" pitchFamily="34" charset="0"/>
                        </a:rPr>
                        <a:t>2.37 ± .02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6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Avenir Next Medium" panose="020B0503020202020204" pitchFamily="34" charset="0"/>
                        </a:rPr>
                        <a:t>2.72E+07 (± 8E+03)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6828739"/>
                  </a:ext>
                </a:extLst>
              </a:tr>
              <a:tr h="493635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Avenir Next Medium" panose="020B0503020202020204" pitchFamily="34" charset="0"/>
                        </a:rPr>
                        <a:t>ODE (Euler)*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Avenir Next Medium" panose="020B0503020202020204" pitchFamily="34" charset="0"/>
                        </a:rPr>
                        <a:t>0.72 ± 0.01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i="1" dirty="0">
                          <a:latin typeface="Avenir Next Medium" panose="020B0503020202020204" pitchFamily="34" charset="0"/>
                        </a:rPr>
                        <a:t>1.60E+06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42409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0A33F83-5C7F-304A-A551-2766F7670104}"/>
              </a:ext>
            </a:extLst>
          </p:cNvPr>
          <p:cNvSpPr txBox="1"/>
          <p:nvPr/>
        </p:nvSpPr>
        <p:spPr>
          <a:xfrm>
            <a:off x="607980" y="5295218"/>
            <a:ext cx="2799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aseline="300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*</a:t>
            </a:r>
            <a:r>
              <a:rPr lang="en-US" sz="1200" dirty="0">
                <a:solidFill>
                  <a:schemeClr val="tx1"/>
                </a:solidFill>
                <a:latin typeface="IBM Plex Sans" charset="0"/>
                <a:ea typeface="IBM Plex Sans" charset="0"/>
                <a:cs typeface="IBM Plex Sans" charset="0"/>
              </a:rPr>
              <a:t> accuracy loss with deterministic solution</a:t>
            </a:r>
            <a:endParaRPr lang="en-US" sz="1200" baseline="30000" dirty="0">
              <a:solidFill>
                <a:schemeClr val="tx1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56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alk Institute voted California's most beautiful building">
            <a:extLst>
              <a:ext uri="{FF2B5EF4-FFF2-40B4-BE49-F238E27FC236}">
                <a16:creationId xmlns:a16="http://schemas.microsoft.com/office/drawing/2014/main" id="{118D0DA4-C927-8A41-B854-93F07B0B1E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D067CD-8D34-AD46-A885-6B03CBC5D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F1EFA-3CBA-D740-BBDE-D81D6FDED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611" y="1728215"/>
            <a:ext cx="10958051" cy="4864313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dirty="0"/>
              <a:t>CNL Lab</a:t>
            </a:r>
          </a:p>
          <a:p>
            <a:pPr lvl="1">
              <a:buFontTx/>
              <a:buChar char="-"/>
            </a:pPr>
            <a:r>
              <a:rPr lang="en-US" dirty="0"/>
              <a:t>Special thanks to Terry </a:t>
            </a:r>
            <a:r>
              <a:rPr lang="en-US" dirty="0" err="1"/>
              <a:t>Sejnowski</a:t>
            </a:r>
            <a:r>
              <a:rPr lang="en-US" dirty="0"/>
              <a:t> and Tom </a:t>
            </a:r>
            <a:r>
              <a:rPr lang="en-US" dirty="0" err="1"/>
              <a:t>Bartol</a:t>
            </a: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ISN Lab</a:t>
            </a:r>
          </a:p>
          <a:p>
            <a:pPr lvl="1">
              <a:buFontTx/>
              <a:buChar char="-"/>
            </a:pPr>
            <a:r>
              <a:rPr lang="en-US" dirty="0"/>
              <a:t>Special thanks to Gert </a:t>
            </a:r>
            <a:r>
              <a:rPr lang="en-US" dirty="0" err="1"/>
              <a:t>Cauwenberghs</a:t>
            </a:r>
            <a:endParaRPr lang="en-US" dirty="0"/>
          </a:p>
          <a:p>
            <a:pPr>
              <a:buFontTx/>
              <a:buChar char="-"/>
            </a:pPr>
            <a:endParaRPr lang="en-US" dirty="0"/>
          </a:p>
          <a:p>
            <a:pPr>
              <a:buFontTx/>
              <a:buChar char="-"/>
            </a:pPr>
            <a:r>
              <a:rPr lang="en-US" dirty="0"/>
              <a:t>Funding</a:t>
            </a:r>
          </a:p>
          <a:p>
            <a:pPr lvl="1">
              <a:buFontTx/>
              <a:buChar char="-"/>
            </a:pPr>
            <a:r>
              <a:rPr lang="en-US" dirty="0"/>
              <a:t>National Science Foundation</a:t>
            </a:r>
          </a:p>
          <a:p>
            <a:pPr lvl="1">
              <a:buFontTx/>
              <a:buChar char="-"/>
            </a:pPr>
            <a:r>
              <a:rPr lang="en-US" dirty="0"/>
              <a:t>Salk institute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38F0F-750B-384C-99B2-33D045D19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6220" y="2176272"/>
            <a:ext cx="924632" cy="1252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F3C0072-7C45-804B-9BA3-FD2855C79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9385" y="2176272"/>
            <a:ext cx="1038875" cy="1038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AA3100-F835-4946-B5F7-856C4DA283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0637" y="3552313"/>
            <a:ext cx="914400" cy="111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6EC6AA-DC2E-2342-99A6-2B3AEE0A87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7525" y="3552313"/>
            <a:ext cx="4842594" cy="1946089"/>
          </a:xfrm>
          <a:prstGeom prst="rect">
            <a:avLst/>
          </a:prstGeom>
        </p:spPr>
      </p:pic>
      <p:pic>
        <p:nvPicPr>
          <p:cNvPr id="1028" name="Picture 4" descr="NSF Logo | NSF - National Science Foundation">
            <a:extLst>
              <a:ext uri="{FF2B5EF4-FFF2-40B4-BE49-F238E27FC236}">
                <a16:creationId xmlns:a16="http://schemas.microsoft.com/office/drawing/2014/main" id="{14E2971A-05B1-9C4E-95EA-DB2F3104C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7153" y="5012772"/>
            <a:ext cx="1372479" cy="137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alk Institute on Twitter: &quot;ATTN: San Diego science teachers! Please RT!… &quot;">
            <a:extLst>
              <a:ext uri="{FF2B5EF4-FFF2-40B4-BE49-F238E27FC236}">
                <a16:creationId xmlns:a16="http://schemas.microsoft.com/office/drawing/2014/main" id="{343AB705-317A-0E4A-AD66-0D1F3524CD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65" b="23657"/>
          <a:stretch/>
        </p:blipFill>
        <p:spPr bwMode="auto">
          <a:xfrm>
            <a:off x="3191865" y="5655532"/>
            <a:ext cx="1280413" cy="78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405532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730</Words>
  <Application>Microsoft Macintosh PowerPoint</Application>
  <PresentationFormat>Widescreen</PresentationFormat>
  <Paragraphs>92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Avenir Medium</vt:lpstr>
      <vt:lpstr>Avenir Next</vt:lpstr>
      <vt:lpstr>Avenir Next LT Pro</vt:lpstr>
      <vt:lpstr>Avenir Next Medium</vt:lpstr>
      <vt:lpstr>Calibri</vt:lpstr>
      <vt:lpstr>IBM Plex Sans</vt:lpstr>
      <vt:lpstr>Neue Haas Grotesk Text Pro</vt:lpstr>
      <vt:lpstr>AccentBoxVTI</vt:lpstr>
      <vt:lpstr>Towards Biophysically-Based Neuromorphic Computing at Scale: Markov Abstractions of Electrochemical Reaction-Diffusion in Synaptic Transmission</vt:lpstr>
      <vt:lpstr>Background</vt:lpstr>
      <vt:lpstr>The Goal</vt:lpstr>
      <vt:lpstr>Methods</vt:lpstr>
      <vt:lpstr>Results</vt:lpstr>
      <vt:lpstr>Benchmarks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Biophysically-Based Neuromorphic Computing at Scale: Markov Abstractions of Electrochemical Reaction-Diffusion in Synaptic Transmission</dc:title>
  <dc:creator>Margot Wagner</dc:creator>
  <cp:lastModifiedBy>Margot Wagner</cp:lastModifiedBy>
  <cp:revision>3</cp:revision>
  <dcterms:created xsi:type="dcterms:W3CDTF">2020-10-28T03:19:43Z</dcterms:created>
  <dcterms:modified xsi:type="dcterms:W3CDTF">2020-10-28T18:55:20Z</dcterms:modified>
</cp:coreProperties>
</file>